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63" r:id="rId3"/>
    <p:sldId id="264" r:id="rId4"/>
    <p:sldId id="258" r:id="rId5"/>
    <p:sldId id="265" r:id="rId6"/>
    <p:sldId id="267" r:id="rId7"/>
    <p:sldId id="261" r:id="rId8"/>
    <p:sldId id="262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D5B13-74D9-41F6-898E-0006C059B105}" type="doc">
      <dgm:prSet loTypeId="urn:microsoft.com/office/officeart/2005/8/layout/vList6" loCatId="process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D2B60C2F-BA30-438F-929E-DC929076A86C}">
      <dgm:prSet phldrT="[Text]" custT="1"/>
      <dgm:spPr>
        <a:xfrm>
          <a:off x="94648" y="176684"/>
          <a:ext cx="1836352" cy="1289802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PRA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Exercise</a:t>
          </a:r>
          <a:endParaRPr lang="en-US" sz="20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E35FFE21-81B9-4715-9102-A51C804C2D71}" type="parTrans" cxnId="{E5F29D4F-DA71-4716-B7FF-BF0C6C7C4078}">
      <dgm:prSet/>
      <dgm:spPr/>
      <dgm:t>
        <a:bodyPr/>
        <a:lstStyle/>
        <a:p>
          <a:endParaRPr lang="en-US"/>
        </a:p>
      </dgm:t>
    </dgm:pt>
    <dgm:pt modelId="{0A8D235B-DAC7-43EB-9AFA-CCF358ECF163}" type="sibTrans" cxnId="{E5F29D4F-DA71-4716-B7FF-BF0C6C7C4078}">
      <dgm:prSet/>
      <dgm:spPr/>
      <dgm:t>
        <a:bodyPr/>
        <a:lstStyle/>
        <a:p>
          <a:endParaRPr lang="en-US"/>
        </a:p>
      </dgm:t>
    </dgm:pt>
    <dgm:pt modelId="{3A9DAFEA-D69A-42F0-B4DE-5DD67EA75EA9}">
      <dgm:prSet phldrT="[Text]"/>
      <dgm:spPr>
        <a:xfrm>
          <a:off x="2000805" y="0"/>
          <a:ext cx="4588018" cy="1687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Overview of </a:t>
          </a: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Farming System</a:t>
          </a:r>
          <a:endParaRPr lang="en-US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AF21C204-7336-4C0B-8D89-39B8D5C2E87B}" type="parTrans" cxnId="{626C9664-0A70-46CD-BA8C-C817505232AF}">
      <dgm:prSet/>
      <dgm:spPr/>
      <dgm:t>
        <a:bodyPr/>
        <a:lstStyle/>
        <a:p>
          <a:endParaRPr lang="en-US"/>
        </a:p>
      </dgm:t>
    </dgm:pt>
    <dgm:pt modelId="{06C800AE-2468-4B71-975D-2AC9B9D8DCBE}" type="sibTrans" cxnId="{626C9664-0A70-46CD-BA8C-C817505232AF}">
      <dgm:prSet/>
      <dgm:spPr/>
      <dgm:t>
        <a:bodyPr/>
        <a:lstStyle/>
        <a:p>
          <a:endParaRPr lang="en-US"/>
        </a:p>
      </dgm:t>
    </dgm:pt>
    <dgm:pt modelId="{1F49CFA9-BC51-4E7D-B3C9-17C850728E38}">
      <dgm:prSet phldrT="[Text]"/>
      <dgm:spPr>
        <a:xfrm>
          <a:off x="2000805" y="0"/>
          <a:ext cx="4588018" cy="1687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Description of the </a:t>
          </a: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Livestock Production System </a:t>
          </a:r>
          <a:endParaRPr lang="en-US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581BA205-EE73-4AB9-A904-187352ED9EAB}" type="parTrans" cxnId="{B02FFBEF-D15D-440D-A0DE-589D45145DC9}">
      <dgm:prSet/>
      <dgm:spPr/>
      <dgm:t>
        <a:bodyPr/>
        <a:lstStyle/>
        <a:p>
          <a:endParaRPr lang="en-US"/>
        </a:p>
      </dgm:t>
    </dgm:pt>
    <dgm:pt modelId="{59CC66EE-8FF3-4555-98B1-F625FA4D086D}" type="sibTrans" cxnId="{B02FFBEF-D15D-440D-A0DE-589D45145DC9}">
      <dgm:prSet/>
      <dgm:spPr/>
      <dgm:t>
        <a:bodyPr/>
        <a:lstStyle/>
        <a:p>
          <a:endParaRPr lang="en-US"/>
        </a:p>
      </dgm:t>
    </dgm:pt>
    <dgm:pt modelId="{A803C2FC-D3F5-4CB8-B43F-273D70BB6FC8}">
      <dgm:prSet phldrT="[Text]" custT="1"/>
      <dgm:spPr>
        <a:xfrm>
          <a:off x="73506" y="1916861"/>
          <a:ext cx="1773511" cy="1290983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Individual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Farmer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Survey</a:t>
          </a:r>
          <a:endParaRPr lang="en-US" sz="20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D17F891F-A50F-4792-863A-D92876DE2943}" type="parTrans" cxnId="{C6BDE3D6-BBF2-4089-B9CA-CC135491E520}">
      <dgm:prSet/>
      <dgm:spPr/>
      <dgm:t>
        <a:bodyPr/>
        <a:lstStyle/>
        <a:p>
          <a:endParaRPr lang="en-US"/>
        </a:p>
      </dgm:t>
    </dgm:pt>
    <dgm:pt modelId="{40CF5C69-5A4C-409D-B5B7-7C241C754C41}" type="sibTrans" cxnId="{C6BDE3D6-BBF2-4089-B9CA-CC135491E520}">
      <dgm:prSet/>
      <dgm:spPr/>
      <dgm:t>
        <a:bodyPr/>
        <a:lstStyle/>
        <a:p>
          <a:endParaRPr lang="en-US"/>
        </a:p>
      </dgm:t>
    </dgm:pt>
    <dgm:pt modelId="{81FBF889-FFCE-44E5-9565-91F0F2035307}">
      <dgm:prSet phldrT="[Text]"/>
      <dgm:spPr>
        <a:xfrm>
          <a:off x="2007775" y="1707857"/>
          <a:ext cx="4598930" cy="1687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Quantitative Information </a:t>
          </a: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on crop-livestock production, feed availability, feeding rations</a:t>
          </a:r>
          <a:endParaRPr lang="en-US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E60E488D-FC3E-4854-9F20-220B732B21A0}" type="parTrans" cxnId="{3E7C639D-820E-4B10-A680-CC0846C878B0}">
      <dgm:prSet/>
      <dgm:spPr/>
      <dgm:t>
        <a:bodyPr/>
        <a:lstStyle/>
        <a:p>
          <a:endParaRPr lang="en-US"/>
        </a:p>
      </dgm:t>
    </dgm:pt>
    <dgm:pt modelId="{570486A3-6E2E-4D0E-AC3B-49F29916C277}" type="sibTrans" cxnId="{3E7C639D-820E-4B10-A680-CC0846C878B0}">
      <dgm:prSet/>
      <dgm:spPr/>
      <dgm:t>
        <a:bodyPr/>
        <a:lstStyle/>
        <a:p>
          <a:endParaRPr lang="en-US"/>
        </a:p>
      </dgm:t>
    </dgm:pt>
    <dgm:pt modelId="{5D88B98F-B67C-445B-A656-E3332F440B9A}">
      <dgm:prSet phldrT="[Text]"/>
      <dgm:spPr>
        <a:xfrm>
          <a:off x="2007775" y="1707857"/>
          <a:ext cx="4598930" cy="1687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ct val="15000"/>
            </a:spcAft>
          </a:pP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Qualitative Information </a:t>
          </a: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- perception on feed </a:t>
          </a:r>
          <a:endParaRPr lang="en-US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E86B9359-CFF1-413E-A5D1-B7D9B4A41F79}" type="parTrans" cxnId="{800B99D2-7417-4762-AF72-157C77D515D7}">
      <dgm:prSet/>
      <dgm:spPr/>
      <dgm:t>
        <a:bodyPr/>
        <a:lstStyle/>
        <a:p>
          <a:endParaRPr lang="en-US"/>
        </a:p>
      </dgm:t>
    </dgm:pt>
    <dgm:pt modelId="{A80D6826-E8F5-4127-984A-D89F4DE5AFCE}" type="sibTrans" cxnId="{800B99D2-7417-4762-AF72-157C77D515D7}">
      <dgm:prSet/>
      <dgm:spPr/>
      <dgm:t>
        <a:bodyPr/>
        <a:lstStyle/>
        <a:p>
          <a:endParaRPr lang="en-US"/>
        </a:p>
      </dgm:t>
    </dgm:pt>
    <dgm:pt modelId="{7E589555-7383-45B1-AF4E-7399E395D202}">
      <dgm:prSet phldrT="[Text]" custT="1"/>
      <dgm:spPr>
        <a:xfrm>
          <a:off x="50562" y="3651124"/>
          <a:ext cx="1880430" cy="1220463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Data 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Analysis &amp;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Developing</a:t>
          </a:r>
        </a:p>
        <a:p>
          <a:pPr algn="l">
            <a:spcAft>
              <a:spcPts val="0"/>
            </a:spcAft>
          </a:pPr>
          <a:r>
            <a:rPr lang="en-US" sz="20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Interventions </a:t>
          </a:r>
          <a:endParaRPr lang="en-US" sz="20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14D08F2A-5320-4069-9E69-2C5602211AC2}" type="parTrans" cxnId="{FFEDD78C-47DA-4BE2-9FBC-8A141854F3AB}">
      <dgm:prSet/>
      <dgm:spPr/>
      <dgm:t>
        <a:bodyPr/>
        <a:lstStyle/>
        <a:p>
          <a:endParaRPr lang="en-US"/>
        </a:p>
      </dgm:t>
    </dgm:pt>
    <dgm:pt modelId="{C844DC03-435B-4359-B53A-1A19DE372807}" type="sibTrans" cxnId="{FFEDD78C-47DA-4BE2-9FBC-8A141854F3AB}">
      <dgm:prSet/>
      <dgm:spPr/>
      <dgm:t>
        <a:bodyPr/>
        <a:lstStyle/>
        <a:p>
          <a:endParaRPr lang="en-US"/>
        </a:p>
      </dgm:t>
    </dgm:pt>
    <dgm:pt modelId="{DF0CAFB0-547B-4B34-BFAD-3E588F7DAD91}">
      <dgm:prSet phldrT="[Text]"/>
      <dgm:spPr>
        <a:xfrm>
          <a:off x="2000805" y="0"/>
          <a:ext cx="4588018" cy="1687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ct val="15000"/>
            </a:spcAft>
          </a:pP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Major </a:t>
          </a: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Problems, Issues and Opportunities</a:t>
          </a: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 within the livestock system</a:t>
          </a:r>
          <a:endParaRPr lang="en-US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F7C9F8F1-2D24-4141-A421-346625EBA751}" type="parTrans" cxnId="{A086E2A0-205E-45A8-8D58-688D9E02B430}">
      <dgm:prSet/>
      <dgm:spPr/>
      <dgm:t>
        <a:bodyPr/>
        <a:lstStyle/>
        <a:p>
          <a:endParaRPr lang="en-US"/>
        </a:p>
      </dgm:t>
    </dgm:pt>
    <dgm:pt modelId="{75794D9E-3243-48F8-B8A3-6C3E8E997C1F}" type="sibTrans" cxnId="{A086E2A0-205E-45A8-8D58-688D9E02B430}">
      <dgm:prSet/>
      <dgm:spPr/>
      <dgm:t>
        <a:bodyPr/>
        <a:lstStyle/>
        <a:p>
          <a:endParaRPr lang="en-US"/>
        </a:p>
      </dgm:t>
    </dgm:pt>
    <dgm:pt modelId="{FD25B619-3085-4F94-A21F-1F6D1527FDD5}">
      <dgm:prSet phldrT="[Text]"/>
      <dgm:spPr>
        <a:xfrm>
          <a:off x="2015412" y="3645876"/>
          <a:ext cx="4544418" cy="11890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ct val="15000"/>
            </a:spcAft>
          </a:pP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Based on result, develop ideas for </a:t>
          </a: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Intervention</a:t>
          </a:r>
          <a:endParaRPr lang="en-US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39D85FDA-C856-419C-89C9-957A7B17BD54}" type="sibTrans" cxnId="{FA905B47-9DA3-42C9-BF69-EE7F27FC23E6}">
      <dgm:prSet/>
      <dgm:spPr/>
      <dgm:t>
        <a:bodyPr/>
        <a:lstStyle/>
        <a:p>
          <a:endParaRPr lang="en-US"/>
        </a:p>
      </dgm:t>
    </dgm:pt>
    <dgm:pt modelId="{8F6D0AF2-2300-401B-9B6E-4816D4C56401}" type="parTrans" cxnId="{FA905B47-9DA3-42C9-BF69-EE7F27FC23E6}">
      <dgm:prSet/>
      <dgm:spPr/>
      <dgm:t>
        <a:bodyPr/>
        <a:lstStyle/>
        <a:p>
          <a:endParaRPr lang="en-US"/>
        </a:p>
      </dgm:t>
    </dgm:pt>
    <dgm:pt modelId="{C952CB61-EA62-442C-BBBB-16999A1360C2}">
      <dgm:prSet phldrT="[Text]"/>
      <dgm:spPr>
        <a:xfrm>
          <a:off x="2015412" y="3645876"/>
          <a:ext cx="4544418" cy="11890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Enter data into </a:t>
          </a:r>
          <a:r>
            <a:rPr lang="en-US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FEAST Template</a:t>
          </a:r>
          <a:endParaRPr lang="en-US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DBC9624B-4B99-4067-9E36-00E6379EC004}" type="sibTrans" cxnId="{45E8D182-68CE-4597-8270-C94913C854A4}">
      <dgm:prSet/>
      <dgm:spPr/>
      <dgm:t>
        <a:bodyPr/>
        <a:lstStyle/>
        <a:p>
          <a:endParaRPr lang="en-US"/>
        </a:p>
      </dgm:t>
    </dgm:pt>
    <dgm:pt modelId="{77AB98E2-13FC-4F96-82B9-675746BB9563}" type="parTrans" cxnId="{45E8D182-68CE-4597-8270-C94913C854A4}">
      <dgm:prSet/>
      <dgm:spPr/>
      <dgm:t>
        <a:bodyPr/>
        <a:lstStyle/>
        <a:p>
          <a:endParaRPr lang="en-US"/>
        </a:p>
      </dgm:t>
    </dgm:pt>
    <dgm:pt modelId="{2B33D34F-0E28-4A73-8B85-82BD3C2B5CF6}" type="pres">
      <dgm:prSet presAssocID="{B1AD5B13-74D9-41F6-898E-0006C059B10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5CB041-EE8F-443B-BFC2-E6529D1D920C}" type="pres">
      <dgm:prSet presAssocID="{D2B60C2F-BA30-438F-929E-DC929076A86C}" presName="linNode" presStyleCnt="0"/>
      <dgm:spPr/>
    </dgm:pt>
    <dgm:pt modelId="{A8E5CDEF-6DCD-4C3E-9DEA-B25F9BA296C9}" type="pres">
      <dgm:prSet presAssocID="{D2B60C2F-BA30-438F-929E-DC929076A86C}" presName="parentShp" presStyleLbl="node1" presStyleIdx="0" presStyleCnt="3" custScaleX="54026" custScaleY="76433" custLinFactNeighborX="-24674" custLinFactNeighborY="-3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A05FFE-4CB0-467F-8335-0C7065AD5292}" type="pres">
      <dgm:prSet presAssocID="{D2B60C2F-BA30-438F-929E-DC929076A86C}" presName="childShp" presStyleLbl="bgAccFollowNode1" presStyleIdx="0" presStyleCnt="3" custScaleX="80882" custScaleY="80237" custLinFactNeighborX="-34163" custLinFactNeighborY="-787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723295EF-B649-42C1-AC4B-7F2F1D8E5947}" type="pres">
      <dgm:prSet presAssocID="{0A8D235B-DAC7-43EB-9AFA-CCF358ECF163}" presName="spacing" presStyleCnt="0"/>
      <dgm:spPr/>
    </dgm:pt>
    <dgm:pt modelId="{14CC82EE-3147-45E6-A221-298C3EF9C53F}" type="pres">
      <dgm:prSet presAssocID="{A803C2FC-D3F5-4CB8-B43F-273D70BB6FC8}" presName="linNode" presStyleCnt="0"/>
      <dgm:spPr/>
    </dgm:pt>
    <dgm:pt modelId="{191276EF-BAEE-4F88-96DE-57FCB530CBB9}" type="pres">
      <dgm:prSet presAssocID="{A803C2FC-D3F5-4CB8-B43F-273D70BB6FC8}" presName="parentShp" presStyleLbl="node1" presStyleIdx="1" presStyleCnt="3" custScaleX="54207" custScaleY="76503" custLinFactNeighborX="-28016" custLinFactNeighborY="-60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B5931E-5E34-4DDA-9838-BD63D7993494}" type="pres">
      <dgm:prSet presAssocID="{A803C2FC-D3F5-4CB8-B43F-273D70BB6FC8}" presName="childShp" presStyleLbl="bgAccFollowNode1" presStyleIdx="1" presStyleCnt="3" custScaleX="86332" custScaleY="102486" custLinFactNeighborX="-30232" custLinFactNeighborY="-933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C9322133-1CF9-47CD-A9FE-4D0AEBE9C8C0}" type="pres">
      <dgm:prSet presAssocID="{40CF5C69-5A4C-409D-B5B7-7C241C754C41}" presName="spacing" presStyleCnt="0"/>
      <dgm:spPr/>
    </dgm:pt>
    <dgm:pt modelId="{4B51ED30-35CE-470C-860A-6F41CFF6F9E1}" type="pres">
      <dgm:prSet presAssocID="{7E589555-7383-45B1-AF4E-7399E395D202}" presName="linNode" presStyleCnt="0"/>
      <dgm:spPr/>
    </dgm:pt>
    <dgm:pt modelId="{B12C5BAA-942B-49C2-BD36-C48AB756BA5F}" type="pres">
      <dgm:prSet presAssocID="{7E589555-7383-45B1-AF4E-7399E395D202}" presName="parentShp" presStyleLbl="node1" presStyleIdx="2" presStyleCnt="3" custScaleX="54181" custScaleY="72324" custLinFactNeighborX="-34042" custLinFactNeighborY="-47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F79B0-F568-46E4-826C-47088C76885A}" type="pres">
      <dgm:prSet presAssocID="{7E589555-7383-45B1-AF4E-7399E395D202}" presName="childShp" presStyleLbl="bgAccFollowNode1" presStyleIdx="2" presStyleCnt="3" custScaleX="82459" custScaleY="75659" custLinFactNeighborX="-34248" custLinFactNeighborY="-3048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</dgm:ptLst>
  <dgm:cxnLst>
    <dgm:cxn modelId="{613E18BE-EBCE-46D2-8E2F-8C2CD4127967}" type="presOf" srcId="{A803C2FC-D3F5-4CB8-B43F-273D70BB6FC8}" destId="{191276EF-BAEE-4F88-96DE-57FCB530CBB9}" srcOrd="0" destOrd="0" presId="urn:microsoft.com/office/officeart/2005/8/layout/vList6"/>
    <dgm:cxn modelId="{3E7C639D-820E-4B10-A680-CC0846C878B0}" srcId="{A803C2FC-D3F5-4CB8-B43F-273D70BB6FC8}" destId="{81FBF889-FFCE-44E5-9565-91F0F2035307}" srcOrd="0" destOrd="0" parTransId="{E60E488D-FC3E-4854-9F20-220B732B21A0}" sibTransId="{570486A3-6E2E-4D0E-AC3B-49F29916C277}"/>
    <dgm:cxn modelId="{45E8D182-68CE-4597-8270-C94913C854A4}" srcId="{7E589555-7383-45B1-AF4E-7399E395D202}" destId="{C952CB61-EA62-442C-BBBB-16999A1360C2}" srcOrd="0" destOrd="0" parTransId="{77AB98E2-13FC-4F96-82B9-675746BB9563}" sibTransId="{DBC9624B-4B99-4067-9E36-00E6379EC004}"/>
    <dgm:cxn modelId="{0346C35F-3000-4458-9FDD-0D197237247C}" type="presOf" srcId="{C952CB61-EA62-442C-BBBB-16999A1360C2}" destId="{FC7F79B0-F568-46E4-826C-47088C76885A}" srcOrd="0" destOrd="0" presId="urn:microsoft.com/office/officeart/2005/8/layout/vList6"/>
    <dgm:cxn modelId="{C45E452C-1A9A-4718-9ADB-9DCE395B608B}" type="presOf" srcId="{81FBF889-FFCE-44E5-9565-91F0F2035307}" destId="{9CB5931E-5E34-4DDA-9838-BD63D7993494}" srcOrd="0" destOrd="0" presId="urn:microsoft.com/office/officeart/2005/8/layout/vList6"/>
    <dgm:cxn modelId="{87B6F1C2-90B8-4EA0-9EB8-587FA1BB53B4}" type="presOf" srcId="{FD25B619-3085-4F94-A21F-1F6D1527FDD5}" destId="{FC7F79B0-F568-46E4-826C-47088C76885A}" srcOrd="0" destOrd="1" presId="urn:microsoft.com/office/officeart/2005/8/layout/vList6"/>
    <dgm:cxn modelId="{626C9664-0A70-46CD-BA8C-C817505232AF}" srcId="{D2B60C2F-BA30-438F-929E-DC929076A86C}" destId="{3A9DAFEA-D69A-42F0-B4DE-5DD67EA75EA9}" srcOrd="0" destOrd="0" parTransId="{AF21C204-7336-4C0B-8D89-39B8D5C2E87B}" sibTransId="{06C800AE-2468-4B71-975D-2AC9B9D8DCBE}"/>
    <dgm:cxn modelId="{C6BDE3D6-BBF2-4089-B9CA-CC135491E520}" srcId="{B1AD5B13-74D9-41F6-898E-0006C059B105}" destId="{A803C2FC-D3F5-4CB8-B43F-273D70BB6FC8}" srcOrd="1" destOrd="0" parTransId="{D17F891F-A50F-4792-863A-D92876DE2943}" sibTransId="{40CF5C69-5A4C-409D-B5B7-7C241C754C41}"/>
    <dgm:cxn modelId="{B620CDC5-93D4-4353-A599-E69D19242312}" type="presOf" srcId="{5D88B98F-B67C-445B-A656-E3332F440B9A}" destId="{9CB5931E-5E34-4DDA-9838-BD63D7993494}" srcOrd="0" destOrd="1" presId="urn:microsoft.com/office/officeart/2005/8/layout/vList6"/>
    <dgm:cxn modelId="{31DAEAA8-5052-4725-9190-DD10FF53334A}" type="presOf" srcId="{3A9DAFEA-D69A-42F0-B4DE-5DD67EA75EA9}" destId="{FEA05FFE-4CB0-467F-8335-0C7065AD5292}" srcOrd="0" destOrd="0" presId="urn:microsoft.com/office/officeart/2005/8/layout/vList6"/>
    <dgm:cxn modelId="{FA905B47-9DA3-42C9-BF69-EE7F27FC23E6}" srcId="{7E589555-7383-45B1-AF4E-7399E395D202}" destId="{FD25B619-3085-4F94-A21F-1F6D1527FDD5}" srcOrd="1" destOrd="0" parTransId="{8F6D0AF2-2300-401B-9B6E-4816D4C56401}" sibTransId="{39D85FDA-C856-419C-89C9-957A7B17BD54}"/>
    <dgm:cxn modelId="{AE176869-1D4A-439D-B771-47F377DA171B}" type="presOf" srcId="{B1AD5B13-74D9-41F6-898E-0006C059B105}" destId="{2B33D34F-0E28-4A73-8B85-82BD3C2B5CF6}" srcOrd="0" destOrd="0" presId="urn:microsoft.com/office/officeart/2005/8/layout/vList6"/>
    <dgm:cxn modelId="{E5F29D4F-DA71-4716-B7FF-BF0C6C7C4078}" srcId="{B1AD5B13-74D9-41F6-898E-0006C059B105}" destId="{D2B60C2F-BA30-438F-929E-DC929076A86C}" srcOrd="0" destOrd="0" parTransId="{E35FFE21-81B9-4715-9102-A51C804C2D71}" sibTransId="{0A8D235B-DAC7-43EB-9AFA-CCF358ECF163}"/>
    <dgm:cxn modelId="{2FA73ABB-E50C-401C-968F-975E1787D030}" type="presOf" srcId="{D2B60C2F-BA30-438F-929E-DC929076A86C}" destId="{A8E5CDEF-6DCD-4C3E-9DEA-B25F9BA296C9}" srcOrd="0" destOrd="0" presId="urn:microsoft.com/office/officeart/2005/8/layout/vList6"/>
    <dgm:cxn modelId="{B02FFBEF-D15D-440D-A0DE-589D45145DC9}" srcId="{D2B60C2F-BA30-438F-929E-DC929076A86C}" destId="{1F49CFA9-BC51-4E7D-B3C9-17C850728E38}" srcOrd="1" destOrd="0" parTransId="{581BA205-EE73-4AB9-A904-187352ED9EAB}" sibTransId="{59CC66EE-8FF3-4555-98B1-F625FA4D086D}"/>
    <dgm:cxn modelId="{5E11A7E2-2045-4461-B0D8-ED1C1E2A90E8}" type="presOf" srcId="{7E589555-7383-45B1-AF4E-7399E395D202}" destId="{B12C5BAA-942B-49C2-BD36-C48AB756BA5F}" srcOrd="0" destOrd="0" presId="urn:microsoft.com/office/officeart/2005/8/layout/vList6"/>
    <dgm:cxn modelId="{3FCBE606-AC9F-4D77-B03D-CC9F603BC144}" type="presOf" srcId="{DF0CAFB0-547B-4B34-BFAD-3E588F7DAD91}" destId="{FEA05FFE-4CB0-467F-8335-0C7065AD5292}" srcOrd="0" destOrd="2" presId="urn:microsoft.com/office/officeart/2005/8/layout/vList6"/>
    <dgm:cxn modelId="{A3DEF3F0-15F4-4056-A2B3-294EF5165EAB}" type="presOf" srcId="{1F49CFA9-BC51-4E7D-B3C9-17C850728E38}" destId="{FEA05FFE-4CB0-467F-8335-0C7065AD5292}" srcOrd="0" destOrd="1" presId="urn:microsoft.com/office/officeart/2005/8/layout/vList6"/>
    <dgm:cxn modelId="{FFEDD78C-47DA-4BE2-9FBC-8A141854F3AB}" srcId="{B1AD5B13-74D9-41F6-898E-0006C059B105}" destId="{7E589555-7383-45B1-AF4E-7399E395D202}" srcOrd="2" destOrd="0" parTransId="{14D08F2A-5320-4069-9E69-2C5602211AC2}" sibTransId="{C844DC03-435B-4359-B53A-1A19DE372807}"/>
    <dgm:cxn modelId="{A086E2A0-205E-45A8-8D58-688D9E02B430}" srcId="{D2B60C2F-BA30-438F-929E-DC929076A86C}" destId="{DF0CAFB0-547B-4B34-BFAD-3E588F7DAD91}" srcOrd="2" destOrd="0" parTransId="{F7C9F8F1-2D24-4141-A421-346625EBA751}" sibTransId="{75794D9E-3243-48F8-B8A3-6C3E8E997C1F}"/>
    <dgm:cxn modelId="{800B99D2-7417-4762-AF72-157C77D515D7}" srcId="{A803C2FC-D3F5-4CB8-B43F-273D70BB6FC8}" destId="{5D88B98F-B67C-445B-A656-E3332F440B9A}" srcOrd="1" destOrd="0" parTransId="{E86B9359-CFF1-413E-A5D1-B7D9B4A41F79}" sibTransId="{A80D6826-E8F5-4127-984A-D89F4DE5AFCE}"/>
    <dgm:cxn modelId="{82F6B53A-A4BE-4F9F-AC24-0A729D34ABEB}" type="presParOf" srcId="{2B33D34F-0E28-4A73-8B85-82BD3C2B5CF6}" destId="{4E5CB041-EE8F-443B-BFC2-E6529D1D920C}" srcOrd="0" destOrd="0" presId="urn:microsoft.com/office/officeart/2005/8/layout/vList6"/>
    <dgm:cxn modelId="{2D7E3B67-5FFA-4521-8D29-4EA4B688EA07}" type="presParOf" srcId="{4E5CB041-EE8F-443B-BFC2-E6529D1D920C}" destId="{A8E5CDEF-6DCD-4C3E-9DEA-B25F9BA296C9}" srcOrd="0" destOrd="0" presId="urn:microsoft.com/office/officeart/2005/8/layout/vList6"/>
    <dgm:cxn modelId="{91F1E6F7-06A5-4A20-AF9F-F89B61512BE9}" type="presParOf" srcId="{4E5CB041-EE8F-443B-BFC2-E6529D1D920C}" destId="{FEA05FFE-4CB0-467F-8335-0C7065AD5292}" srcOrd="1" destOrd="0" presId="urn:microsoft.com/office/officeart/2005/8/layout/vList6"/>
    <dgm:cxn modelId="{3A47B0C7-E6FF-4EAF-A42E-A848BD2C0D77}" type="presParOf" srcId="{2B33D34F-0E28-4A73-8B85-82BD3C2B5CF6}" destId="{723295EF-B649-42C1-AC4B-7F2F1D8E5947}" srcOrd="1" destOrd="0" presId="urn:microsoft.com/office/officeart/2005/8/layout/vList6"/>
    <dgm:cxn modelId="{EB02E8F0-8DCC-4E61-9F36-774278AB14BF}" type="presParOf" srcId="{2B33D34F-0E28-4A73-8B85-82BD3C2B5CF6}" destId="{14CC82EE-3147-45E6-A221-298C3EF9C53F}" srcOrd="2" destOrd="0" presId="urn:microsoft.com/office/officeart/2005/8/layout/vList6"/>
    <dgm:cxn modelId="{814A1AA7-9452-48F4-B067-5553EB90278F}" type="presParOf" srcId="{14CC82EE-3147-45E6-A221-298C3EF9C53F}" destId="{191276EF-BAEE-4F88-96DE-57FCB530CBB9}" srcOrd="0" destOrd="0" presId="urn:microsoft.com/office/officeart/2005/8/layout/vList6"/>
    <dgm:cxn modelId="{D67731BA-B88D-47A7-BB57-A88E4371DF14}" type="presParOf" srcId="{14CC82EE-3147-45E6-A221-298C3EF9C53F}" destId="{9CB5931E-5E34-4DDA-9838-BD63D7993494}" srcOrd="1" destOrd="0" presId="urn:microsoft.com/office/officeart/2005/8/layout/vList6"/>
    <dgm:cxn modelId="{AC1B061D-BF7F-4825-A1EC-07D9636E6CE3}" type="presParOf" srcId="{2B33D34F-0E28-4A73-8B85-82BD3C2B5CF6}" destId="{C9322133-1CF9-47CD-A9FE-4D0AEBE9C8C0}" srcOrd="3" destOrd="0" presId="urn:microsoft.com/office/officeart/2005/8/layout/vList6"/>
    <dgm:cxn modelId="{570CDAAD-6BB9-4BC1-A079-B882811980F7}" type="presParOf" srcId="{2B33D34F-0E28-4A73-8B85-82BD3C2B5CF6}" destId="{4B51ED30-35CE-470C-860A-6F41CFF6F9E1}" srcOrd="4" destOrd="0" presId="urn:microsoft.com/office/officeart/2005/8/layout/vList6"/>
    <dgm:cxn modelId="{352267CD-A927-45A7-BBA0-A753FAA9F695}" type="presParOf" srcId="{4B51ED30-35CE-470C-860A-6F41CFF6F9E1}" destId="{B12C5BAA-942B-49C2-BD36-C48AB756BA5F}" srcOrd="0" destOrd="0" presId="urn:microsoft.com/office/officeart/2005/8/layout/vList6"/>
    <dgm:cxn modelId="{B211C9FF-0144-405B-A4F6-CE094334BF7F}" type="presParOf" srcId="{4B51ED30-35CE-470C-860A-6F41CFF6F9E1}" destId="{FC7F79B0-F568-46E4-826C-47088C76885A}" srcOrd="1" destOrd="0" presId="urn:microsoft.com/office/officeart/2005/8/layout/vList6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42FB7B-3F25-4496-A4FD-9D4545EE93E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4510861-E36A-4087-B388-747F18DA598B}" type="pres">
      <dgm:prSet presAssocID="{C342FB7B-3F25-4496-A4FD-9D4545EE93EE}" presName="Name0" presStyleCnt="0">
        <dgm:presLayoutVars>
          <dgm:dir/>
          <dgm:resizeHandles val="exact"/>
        </dgm:presLayoutVars>
      </dgm:prSet>
      <dgm:spPr/>
    </dgm:pt>
  </dgm:ptLst>
  <dgm:cxnLst>
    <dgm:cxn modelId="{FCDF6F33-C0C0-4568-9F94-F195348E1621}" type="presOf" srcId="{C342FB7B-3F25-4496-A4FD-9D4545EE93EE}" destId="{14510861-E36A-4087-B388-747F18DA598B}" srcOrd="0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42FB7B-3F25-4496-A4FD-9D4545EE93E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4510861-E36A-4087-B388-747F18DA598B}" type="pres">
      <dgm:prSet presAssocID="{C342FB7B-3F25-4496-A4FD-9D4545EE93EE}" presName="Name0" presStyleCnt="0">
        <dgm:presLayoutVars>
          <dgm:dir/>
          <dgm:resizeHandles val="exact"/>
        </dgm:presLayoutVars>
      </dgm:prSet>
      <dgm:spPr/>
    </dgm:pt>
  </dgm:ptLst>
  <dgm:cxnLst>
    <dgm:cxn modelId="{D07B7071-EC04-4472-AC99-8F8D4FA2FC1F}" type="presOf" srcId="{C342FB7B-3F25-4496-A4FD-9D4545EE93EE}" destId="{14510861-E36A-4087-B388-747F18DA598B}" srcOrd="0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42FB7B-3F25-4496-A4FD-9D4545EE93E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4510861-E36A-4087-B388-747F18DA598B}" type="pres">
      <dgm:prSet presAssocID="{C342FB7B-3F25-4496-A4FD-9D4545EE93EE}" presName="Name0" presStyleCnt="0">
        <dgm:presLayoutVars>
          <dgm:dir/>
          <dgm:resizeHandles val="exact"/>
        </dgm:presLayoutVars>
      </dgm:prSet>
      <dgm:spPr/>
    </dgm:pt>
  </dgm:ptLst>
  <dgm:cxnLst>
    <dgm:cxn modelId="{1A2A5F11-B492-4F9B-A5D4-C3A9E9E027CE}" type="presOf" srcId="{C342FB7B-3F25-4496-A4FD-9D4545EE93EE}" destId="{14510861-E36A-4087-B388-747F18DA598B}" srcOrd="0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05FFE-4CB0-467F-8335-0C7065AD5292}">
      <dsp:nvSpPr>
        <dsp:cNvPr id="0" name=""/>
        <dsp:cNvSpPr/>
      </dsp:nvSpPr>
      <dsp:spPr>
        <a:xfrm>
          <a:off x="1882553" y="0"/>
          <a:ext cx="3993759" cy="14657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Overview of </a:t>
          </a: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Farming System</a:t>
          </a:r>
          <a:endParaRPr lang="en-US" sz="14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Description of the </a:t>
          </a: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Livestock Production System </a:t>
          </a:r>
          <a:endParaRPr lang="en-US" sz="14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Major </a:t>
          </a: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Problems, Issues and Opportunities</a:t>
          </a: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 within the livestock system</a:t>
          </a:r>
          <a:endParaRPr lang="en-US" sz="14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882553" y="183219"/>
        <a:ext cx="3444103" cy="1099312"/>
      </dsp:txXfrm>
    </dsp:sp>
    <dsp:sp modelId="{A8E5CDEF-6DCD-4C3E-9DEA-B25F9BA296C9}">
      <dsp:nvSpPr>
        <dsp:cNvPr id="0" name=""/>
        <dsp:cNvSpPr/>
      </dsp:nvSpPr>
      <dsp:spPr>
        <a:xfrm>
          <a:off x="10352" y="0"/>
          <a:ext cx="1778449" cy="139626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PRA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Exercise</a:t>
          </a:r>
          <a:endParaRPr lang="en-US" sz="20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78512" y="68160"/>
        <a:ext cx="1642129" cy="1259940"/>
      </dsp:txXfrm>
    </dsp:sp>
    <dsp:sp modelId="{9CB5931E-5E34-4DDA-9838-BD63D7993494}">
      <dsp:nvSpPr>
        <dsp:cNvPr id="0" name=""/>
        <dsp:cNvSpPr/>
      </dsp:nvSpPr>
      <dsp:spPr>
        <a:xfrm>
          <a:off x="1882563" y="1633736"/>
          <a:ext cx="4258704" cy="18721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Quantitative Information </a:t>
          </a: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on crop-livestock production, feed availability, feeding rations</a:t>
          </a:r>
          <a:endParaRPr lang="en-US" sz="14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Qualitative Information </a:t>
          </a: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- perception on feed </a:t>
          </a:r>
          <a:endParaRPr lang="en-US" sz="14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882563" y="1867760"/>
        <a:ext cx="3556633" cy="1404142"/>
      </dsp:txXfrm>
    </dsp:sp>
    <dsp:sp modelId="{191276EF-BAEE-4F88-96DE-57FCB530CBB9}">
      <dsp:nvSpPr>
        <dsp:cNvPr id="0" name=""/>
        <dsp:cNvSpPr/>
      </dsp:nvSpPr>
      <dsp:spPr>
        <a:xfrm>
          <a:off x="0" y="1777749"/>
          <a:ext cx="1782665" cy="1397538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Individual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Farmer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Survey</a:t>
          </a:r>
          <a:endParaRPr lang="en-US" sz="20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68222" y="1845971"/>
        <a:ext cx="1646221" cy="1261094"/>
      </dsp:txXfrm>
    </dsp:sp>
    <dsp:sp modelId="{FC7F79B0-F568-46E4-826C-47088C76885A}">
      <dsp:nvSpPr>
        <dsp:cNvPr id="0" name=""/>
        <dsp:cNvSpPr/>
      </dsp:nvSpPr>
      <dsp:spPr>
        <a:xfrm>
          <a:off x="1843372" y="3649967"/>
          <a:ext cx="4071627" cy="13821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Enter data into </a:t>
          </a: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FEAST Template</a:t>
          </a:r>
          <a:endParaRPr lang="en-US" sz="14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Based on result, develop ideas for </a:t>
          </a:r>
          <a:r>
            <a:rPr lang="en-US" sz="14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Intervention</a:t>
          </a:r>
          <a:endParaRPr lang="en-US" sz="14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843372" y="3822732"/>
        <a:ext cx="3553332" cy="1036590"/>
      </dsp:txXfrm>
    </dsp:sp>
    <dsp:sp modelId="{B12C5BAA-942B-49C2-BD36-C48AB756BA5F}">
      <dsp:nvSpPr>
        <dsp:cNvPr id="0" name=""/>
        <dsp:cNvSpPr/>
      </dsp:nvSpPr>
      <dsp:spPr>
        <a:xfrm>
          <a:off x="0" y="3649958"/>
          <a:ext cx="1783551" cy="1321197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rgbClr r="0" g="0" b="0">
              <a:tint val="100000"/>
              <a:shade val="100000"/>
              <a:hueMod val="100000"/>
              <a:satMod val="100000"/>
            </a:sc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Data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Analysis &amp;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Developing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Interventions </a:t>
          </a:r>
          <a:endParaRPr lang="en-US" sz="20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64496" y="3714454"/>
        <a:ext cx="1654559" cy="11922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A5542-C42B-4AA7-8094-DA7B13221C76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941E0-B960-4B20-81E9-498625FF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1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866E12B-E1D6-4E1E-8986-E4598CCB08B7}" type="datetime1">
              <a:rPr lang="en-US" smtClean="0"/>
              <a:t>11/18/2013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2D29-CCA8-41ED-8181-5452E1F1BBA8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91C6-2899-4B58-ADE4-EE4AD10AC9A0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68E9-5FE1-4A20-84F6-431B20A96F9A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12BED0B-3986-406B-9717-91EEF2E7CEC5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D9E1-D9B6-4DC0-B207-28E5C86731B7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5409-105A-4C05-8F4E-8579BBFFACDD}" type="datetime1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F012-873D-4104-BF23-48B42959848B}" type="datetime1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ACB-443F-4D1A-8B28-57CA39284226}" type="datetime1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57E4-5F00-4111-958A-EC74EFE28B74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9800-95A0-4835-A4AA-E7F15C25C1AE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46818-7196-459C-9EE1-CC9FDB10ABFC}" type="datetime1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703C97-E216-4900-B9FA-4CAE0B445B2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www.flickr.com/photos/ilri/6837961260/in/set-72157629062873104/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flickr.com/photos/ilri/6837961260/in/set-72157629062873104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6600" dirty="0" smtClean="0"/>
              <a:t>FEAST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/>
              <a:t>Feed Assessment Tool</a:t>
            </a:r>
            <a:endParaRPr lang="en-US" sz="3600" b="1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4800"/>
            <a:ext cx="1160462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JWamatu\Desktop\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864096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423074" y="5798408"/>
            <a:ext cx="6858000" cy="53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587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FEAST Sample Output </a:t>
            </a:r>
            <a:endParaRPr lang="en-US" sz="28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84052027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912768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2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Final Output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endParaRPr lang="en-US" sz="1000" b="1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Feast report with some ideas for key problems and</a:t>
            </a:r>
          </a:p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  solutions</a:t>
            </a:r>
          </a:p>
          <a:p>
            <a:pPr marL="0" indent="0">
              <a:spcBef>
                <a:spcPts val="1200"/>
              </a:spcBef>
              <a:buClr>
                <a:srgbClr val="00B050"/>
              </a:buClr>
              <a:buSzPct val="95000"/>
              <a:buNone/>
            </a:pPr>
            <a:endParaRPr lang="en-US" sz="1050" dirty="0" smtClean="0">
              <a:cs typeface="Arial" pitchFamily="34" charset="0"/>
            </a:endParaRPr>
          </a:p>
          <a:p>
            <a:pPr>
              <a:spcBef>
                <a:spcPts val="0"/>
              </a:spcBef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Better links and understanding between farmers,</a:t>
            </a:r>
          </a:p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  research and development staff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Feed Assessment: The Problem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r>
              <a:rPr lang="en-US" dirty="0" smtClean="0">
                <a:cs typeface="Arial" pitchFamily="34" charset="0"/>
              </a:rPr>
              <a:t>Conventionally focuses on:</a:t>
            </a:r>
          </a:p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endParaRPr lang="en-US" b="1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The feeds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Nutritive value of the feeds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Ways of improving the nutritive value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What is FEAST?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A tool to assess </a:t>
            </a:r>
            <a:r>
              <a:rPr lang="en-US" b="1" dirty="0" smtClean="0">
                <a:cs typeface="Arial" pitchFamily="34" charset="0"/>
              </a:rPr>
              <a:t>feed resource availability </a:t>
            </a:r>
            <a:r>
              <a:rPr lang="en-US" dirty="0" smtClean="0">
                <a:cs typeface="Arial" pitchFamily="34" charset="0"/>
              </a:rPr>
              <a:t>and</a:t>
            </a:r>
          </a:p>
          <a:p>
            <a:pPr marL="0" indent="0">
              <a:spcBef>
                <a:spcPts val="0"/>
              </a:spcBef>
              <a:buClr>
                <a:srgbClr val="00B050"/>
              </a:buClr>
              <a:buSzPct val="95000"/>
              <a:buNone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  </a:t>
            </a:r>
            <a:r>
              <a:rPr lang="en-US" b="1" dirty="0" smtClean="0">
                <a:cs typeface="Arial" pitchFamily="34" charset="0"/>
              </a:rPr>
              <a:t>use</a:t>
            </a:r>
            <a:r>
              <a:rPr lang="en-US" dirty="0" smtClean="0">
                <a:cs typeface="Arial" pitchFamily="34" charset="0"/>
              </a:rPr>
              <a:t> at </a:t>
            </a:r>
            <a:r>
              <a:rPr lang="en-US" b="1" dirty="0" smtClean="0">
                <a:cs typeface="Arial" pitchFamily="34" charset="0"/>
              </a:rPr>
              <a:t>site-level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A </a:t>
            </a:r>
            <a:r>
              <a:rPr lang="en-US" b="1" dirty="0" smtClean="0">
                <a:cs typeface="Arial" pitchFamily="34" charset="0"/>
              </a:rPr>
              <a:t>systematic</a:t>
            </a:r>
            <a:r>
              <a:rPr lang="en-US" dirty="0" smtClean="0">
                <a:cs typeface="Arial" pitchFamily="34" charset="0"/>
              </a:rPr>
              <a:t> and </a:t>
            </a:r>
            <a:r>
              <a:rPr lang="en-US" b="1" dirty="0" smtClean="0">
                <a:cs typeface="Arial" pitchFamily="34" charset="0"/>
              </a:rPr>
              <a:t>rapid</a:t>
            </a:r>
            <a:r>
              <a:rPr lang="en-US" dirty="0" smtClean="0">
                <a:cs typeface="Arial" pitchFamily="34" charset="0"/>
              </a:rPr>
              <a:t> method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Broadens feed assessment to determine:</a:t>
            </a:r>
          </a:p>
          <a:p>
            <a:pPr marL="1076325" lvl="2" indent="-442913"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dirty="0">
                <a:cs typeface="Arial" pitchFamily="34" charset="0"/>
              </a:rPr>
              <a:t>i</a:t>
            </a:r>
            <a:r>
              <a:rPr lang="en-US" dirty="0" smtClean="0">
                <a:cs typeface="Arial" pitchFamily="34" charset="0"/>
              </a:rPr>
              <a:t>s livestock is an important livelihood strategy?</a:t>
            </a:r>
          </a:p>
          <a:p>
            <a:pPr marL="1076325" lvl="2" indent="-442913"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dirty="0">
                <a:cs typeface="Arial" pitchFamily="34" charset="0"/>
              </a:rPr>
              <a:t>h</a:t>
            </a:r>
            <a:r>
              <a:rPr lang="en-US" dirty="0" smtClean="0">
                <a:cs typeface="Arial" pitchFamily="34" charset="0"/>
              </a:rPr>
              <a:t>ow important are feed problems relative to other problems? </a:t>
            </a:r>
          </a:p>
          <a:p>
            <a:pPr marL="1076325" lvl="2" indent="-442913"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dirty="0" smtClean="0">
                <a:cs typeface="Arial" pitchFamily="34" charset="0"/>
              </a:rPr>
              <a:t>What about </a:t>
            </a:r>
            <a:r>
              <a:rPr lang="en-US" dirty="0" err="1" smtClean="0">
                <a:cs typeface="Arial" pitchFamily="34" charset="0"/>
              </a:rPr>
              <a:t>labour</a:t>
            </a:r>
            <a:r>
              <a:rPr lang="en-US" dirty="0" smtClean="0">
                <a:cs typeface="Arial" pitchFamily="34" charset="0"/>
              </a:rPr>
              <a:t>, inputs, credit, seasonality, markets?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Helps in the design of </a:t>
            </a:r>
            <a:r>
              <a:rPr lang="en-US" b="1" dirty="0" smtClean="0">
                <a:cs typeface="Arial" pitchFamily="34" charset="0"/>
              </a:rPr>
              <a:t>site-specific strategies </a:t>
            </a:r>
            <a:r>
              <a:rPr lang="en-US" dirty="0" smtClean="0">
                <a:cs typeface="Arial" pitchFamily="34" charset="0"/>
              </a:rPr>
              <a:t>for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cs typeface="Arial" pitchFamily="34" charset="0"/>
              </a:rPr>
              <a:t>    feed supply and utilization through technical and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 organizational interventions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173" y="3789040"/>
            <a:ext cx="188327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http://farm8.staticflickr.com/7065/6837961260_93f89786a1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669282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Components of the FEAST Tool </a:t>
            </a:r>
            <a:endParaRPr lang="en-US" sz="2800" b="1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18803027"/>
              </p:ext>
            </p:extLst>
          </p:nvPr>
        </p:nvGraphicFramePr>
        <p:xfrm>
          <a:off x="457200" y="1219200"/>
          <a:ext cx="8229600" cy="509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arm8.staticflickr.com/7065/6837961260_93f89786a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1688207" cy="11247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0" y="1219200"/>
            <a:ext cx="9144000" cy="5090120"/>
          </a:xfrm>
          <a:prstGeom prst="rect">
            <a:avLst/>
          </a:prstGeom>
          <a:noFill/>
        </p:spPr>
      </p:sp>
      <p:sp>
        <p:nvSpPr>
          <p:cNvPr id="10" name="Title 1"/>
          <p:cNvSpPr txBox="1">
            <a:spLocks/>
          </p:cNvSpPr>
          <p:nvPr/>
        </p:nvSpPr>
        <p:spPr>
          <a:xfrm>
            <a:off x="1987556" y="1124744"/>
            <a:ext cx="7069628" cy="5256584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       PRA</a:t>
            </a:r>
            <a:endParaRPr lang="en-US" sz="2800" b="1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9012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GB" dirty="0" smtClean="0"/>
              <a:t>General description of farming system</a:t>
            </a:r>
          </a:p>
          <a:p>
            <a:pPr lvl="1">
              <a:lnSpc>
                <a:spcPct val="80000"/>
              </a:lnSpc>
            </a:pPr>
            <a:r>
              <a:rPr lang="en-US" sz="1900" dirty="0" smtClean="0"/>
              <a:t>range </a:t>
            </a:r>
            <a:r>
              <a:rPr lang="en-US" sz="1900" dirty="0"/>
              <a:t>of f</a:t>
            </a:r>
            <a:r>
              <a:rPr lang="en-AU" sz="1900" dirty="0"/>
              <a:t>arm sizes,</a:t>
            </a:r>
            <a:endParaRPr lang="en-GB" sz="1900" dirty="0"/>
          </a:p>
          <a:p>
            <a:pPr lvl="1">
              <a:lnSpc>
                <a:spcPct val="80000"/>
              </a:lnSpc>
            </a:pPr>
            <a:r>
              <a:rPr lang="en-AU" sz="1900" dirty="0"/>
              <a:t>farm labour availability</a:t>
            </a:r>
            <a:endParaRPr lang="en-GB" sz="1900" dirty="0"/>
          </a:p>
          <a:p>
            <a:pPr lvl="1">
              <a:lnSpc>
                <a:spcPct val="80000"/>
              </a:lnSpc>
            </a:pPr>
            <a:r>
              <a:rPr lang="en-AU" sz="1900" dirty="0"/>
              <a:t>annual rainfall pattern</a:t>
            </a:r>
            <a:endParaRPr lang="en-GB" sz="1900" dirty="0"/>
          </a:p>
          <a:p>
            <a:pPr lvl="1">
              <a:lnSpc>
                <a:spcPct val="80000"/>
              </a:lnSpc>
            </a:pPr>
            <a:r>
              <a:rPr lang="en-AU" sz="1900" dirty="0"/>
              <a:t>irrigation availability</a:t>
            </a:r>
            <a:endParaRPr lang="en-GB" sz="1900" dirty="0"/>
          </a:p>
          <a:p>
            <a:pPr lvl="1">
              <a:lnSpc>
                <a:spcPct val="80000"/>
              </a:lnSpc>
            </a:pPr>
            <a:r>
              <a:rPr lang="en-AU" sz="1900" dirty="0"/>
              <a:t>types of animals raised by </a:t>
            </a:r>
            <a:r>
              <a:rPr lang="en-AU" sz="1900" dirty="0" smtClean="0"/>
              <a:t>households</a:t>
            </a:r>
            <a:endParaRPr lang="en-AU" sz="1900" dirty="0"/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</a:t>
            </a:r>
            <a:r>
              <a:rPr lang="en-AU" dirty="0" smtClean="0"/>
              <a:t>General </a:t>
            </a:r>
            <a:r>
              <a:rPr lang="en-AU" dirty="0"/>
              <a:t>description of livestock </a:t>
            </a:r>
            <a:r>
              <a:rPr lang="en-AU" dirty="0" smtClean="0"/>
              <a:t>production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the types of animals raised </a:t>
            </a:r>
            <a:endParaRPr lang="en-GB" sz="2000" dirty="0" smtClean="0"/>
          </a:p>
          <a:p>
            <a:pPr lvl="1">
              <a:lnSpc>
                <a:spcPct val="80000"/>
              </a:lnSpc>
            </a:pPr>
            <a:r>
              <a:rPr lang="en-AU" sz="2000" dirty="0" smtClean="0"/>
              <a:t>the purpose of raising these animals </a:t>
            </a:r>
            <a:endParaRPr lang="en-GB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general animal husbandry </a:t>
            </a:r>
            <a:endParaRPr lang="en-GB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Ease of access to credit</a:t>
            </a:r>
            <a:endParaRPr lang="en-GB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How available are necessary inputs </a:t>
            </a:r>
            <a:endParaRPr lang="en-US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US" dirty="0" smtClean="0">
                <a:cs typeface="Arial" pitchFamily="34" charset="0"/>
              </a:rPr>
              <a:t>  </a:t>
            </a:r>
            <a:r>
              <a:rPr lang="en-US" dirty="0"/>
              <a:t>Problem identification and potential solutions</a:t>
            </a:r>
            <a:endParaRPr lang="en-GB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4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19200"/>
            <a:ext cx="9144000" cy="5090120"/>
          </a:xfrm>
          <a:prstGeom prst="rect">
            <a:avLst/>
          </a:prstGeom>
          <a:noFill/>
        </p:spPr>
      </p:sp>
      <p:sp>
        <p:nvSpPr>
          <p:cNvPr id="10" name="Title 1"/>
          <p:cNvSpPr txBox="1">
            <a:spLocks/>
          </p:cNvSpPr>
          <p:nvPr/>
        </p:nvSpPr>
        <p:spPr>
          <a:xfrm>
            <a:off x="1987556" y="1124744"/>
            <a:ext cx="7069628" cy="5256584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       Individual Farmer Survey</a:t>
            </a:r>
            <a:endParaRPr lang="en-US" sz="2800" b="1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9012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S"/>
            </a:pPr>
            <a:r>
              <a:rPr lang="en-GB" dirty="0" smtClean="0"/>
              <a:t>Quantitative questionnaire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 smtClean="0"/>
              <a:t>Land size of small, medium, </a:t>
            </a:r>
            <a:r>
              <a:rPr lang="en-US" sz="2000" smtClean="0"/>
              <a:t>large farmer</a:t>
            </a:r>
            <a:endParaRPr lang="en-US" sz="2000" dirty="0" smtClean="0"/>
          </a:p>
          <a:p>
            <a:pPr marL="714375" indent="-352425">
              <a:lnSpc>
                <a:spcPct val="80000"/>
              </a:lnSpc>
            </a:pPr>
            <a:r>
              <a:rPr lang="en-US" sz="2000" dirty="0" smtClean="0"/>
              <a:t>Animals – livestock inventory</a:t>
            </a:r>
            <a:endParaRPr lang="en-US" sz="2000" dirty="0"/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Crops - yields and areas to derive crop residue availability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Cultivated forages – yields and areas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Collected fodder: proportion of diet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Purchased feed 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Grazing: proportion of diet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/>
              <a:t>Contributors to household income</a:t>
            </a:r>
          </a:p>
          <a:p>
            <a:pPr marL="714375" indent="-352425">
              <a:lnSpc>
                <a:spcPct val="80000"/>
              </a:lnSpc>
            </a:pPr>
            <a:r>
              <a:rPr lang="en-US" sz="2000" dirty="0" smtClean="0"/>
              <a:t>Production</a:t>
            </a:r>
            <a:endParaRPr lang="en-GB" sz="2300" dirty="0"/>
          </a:p>
          <a:p>
            <a:pPr marL="1162050" lvl="1" indent="-447675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1800" dirty="0"/>
              <a:t>Milk production </a:t>
            </a:r>
          </a:p>
          <a:p>
            <a:pPr marL="1162050" lvl="1" indent="-447675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1800" dirty="0"/>
              <a:t>Sale of livestock</a:t>
            </a:r>
            <a:endParaRPr lang="en-GB" sz="1500" dirty="0"/>
          </a:p>
          <a:p>
            <a:pPr marL="714375" indent="-352425">
              <a:lnSpc>
                <a:spcPct val="80000"/>
              </a:lnSpc>
            </a:pPr>
            <a:r>
              <a:rPr lang="en-US" sz="2000" dirty="0" smtClean="0"/>
              <a:t>Seasonality</a:t>
            </a:r>
            <a:endParaRPr lang="en-GB" sz="1800" dirty="0"/>
          </a:p>
          <a:p>
            <a:pPr marL="1162050" lvl="1" indent="-352425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1800" dirty="0"/>
              <a:t>Feed supply: overall seasonal availability</a:t>
            </a:r>
          </a:p>
          <a:p>
            <a:pPr marL="1162050" lvl="1" indent="-352425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1800" dirty="0"/>
              <a:t>What is fed in different months?</a:t>
            </a: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461"/>
            <a:ext cx="1331639" cy="113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2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Data Analysis - FEAST Template</a:t>
            </a:r>
            <a:endParaRPr lang="en-US" sz="2800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296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9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FEAST Sample Output </a:t>
            </a:r>
            <a:endParaRPr lang="en-US" sz="28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27723483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1124744"/>
            <a:ext cx="6516687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08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FEAST Sample Output </a:t>
            </a:r>
            <a:endParaRPr lang="en-US" sz="28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84052027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1152525"/>
            <a:ext cx="5535613" cy="438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2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526</TotalTime>
  <Words>361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FEAST</vt:lpstr>
      <vt:lpstr>Feed Assessment: The Problem</vt:lpstr>
      <vt:lpstr>What is FEAST? </vt:lpstr>
      <vt:lpstr>Components of the FEAST Tool </vt:lpstr>
      <vt:lpstr>       PRA</vt:lpstr>
      <vt:lpstr>       Individual Farmer Survey</vt:lpstr>
      <vt:lpstr>Data Analysis - FEAST Template</vt:lpstr>
      <vt:lpstr>FEAST Sample Output </vt:lpstr>
      <vt:lpstr>FEAST Sample Output </vt:lpstr>
      <vt:lpstr>FEAST Sample Output </vt:lpstr>
      <vt:lpstr>Final Output</vt:lpstr>
    </vt:vector>
  </TitlesOfParts>
  <Company>ICARDA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FEAST</dc:title>
  <dc:creator>Wamatu, Jane</dc:creator>
  <cp:lastModifiedBy>Wamatu, Jane</cp:lastModifiedBy>
  <cp:revision>39</cp:revision>
  <cp:lastPrinted>2012-06-18T05:39:22Z</cp:lastPrinted>
  <dcterms:created xsi:type="dcterms:W3CDTF">2012-05-06T14:37:57Z</dcterms:created>
  <dcterms:modified xsi:type="dcterms:W3CDTF">2013-11-17T22:48:59Z</dcterms:modified>
</cp:coreProperties>
</file>